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82" r:id="rId2"/>
    <p:sldId id="285" r:id="rId3"/>
    <p:sldId id="283" r:id="rId4"/>
    <p:sldId id="284" r:id="rId5"/>
    <p:sldId id="280" r:id="rId6"/>
    <p:sldId id="257" r:id="rId7"/>
    <p:sldId id="258" r:id="rId8"/>
    <p:sldId id="259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60" r:id="rId18"/>
    <p:sldId id="268" r:id="rId19"/>
    <p:sldId id="269" r:id="rId20"/>
    <p:sldId id="267" r:id="rId21"/>
    <p:sldId id="270" r:id="rId22"/>
    <p:sldId id="261" r:id="rId23"/>
    <p:sldId id="262" r:id="rId24"/>
    <p:sldId id="263" r:id="rId25"/>
    <p:sldId id="264" r:id="rId26"/>
    <p:sldId id="295" r:id="rId27"/>
    <p:sldId id="296" r:id="rId28"/>
    <p:sldId id="298" r:id="rId29"/>
    <p:sldId id="297" r:id="rId30"/>
    <p:sldId id="294" r:id="rId31"/>
    <p:sldId id="291" r:id="rId32"/>
    <p:sldId id="288" r:id="rId33"/>
    <p:sldId id="289" r:id="rId34"/>
    <p:sldId id="299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662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8EDA2-12A7-4525-BB46-836F1180F3C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19BD7-6E6A-40B0-B70B-22361BED94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575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9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7762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755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51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446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602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56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13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46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744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72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352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9333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498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49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501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709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920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, содержимое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19">
            <a:extLst>
              <a:ext uri="{FF2B5EF4-FFF2-40B4-BE49-F238E27FC236}">
                <a16:creationId xmlns:a16="http://schemas.microsoft.com/office/drawing/2014/main" id="{37D82C4C-B372-8DAD-C78B-5A70799927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CE543C86-04BB-A7E0-26E4-1A793E98C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2052" y="345441"/>
            <a:ext cx="10202248" cy="1766918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0" name="Объект 20">
            <a:extLst>
              <a:ext uri="{FF2B5EF4-FFF2-40B4-BE49-F238E27FC236}">
                <a16:creationId xmlns:a16="http://schemas.microsoft.com/office/drawing/2014/main" id="{D1D15020-88F7-93D5-282B-0C23CB75788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71205" y="2282826"/>
            <a:ext cx="3180475" cy="3651250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 b="1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 b="1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 b="1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2" name="Заполнитель таблицы 11">
            <a:extLst>
              <a:ext uri="{FF2B5EF4-FFF2-40B4-BE49-F238E27FC236}">
                <a16:creationId xmlns:a16="http://schemas.microsoft.com/office/drawing/2014/main" id="{675AC522-525C-4C6F-8F28-3B2FC909B3FF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4940300" y="2282825"/>
            <a:ext cx="5880100" cy="365125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 dirty="0"/>
              <a:t>Щелкните значок, чтобы добавить таблицу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B00D9D4E-52D5-4BAF-8096-D301073D3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2966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F9713-A189-489B-B3E5-02A06813E93F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D962A6-14AD-4D3A-ABF0-82F5913B5C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97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153" y="161365"/>
            <a:ext cx="12075459" cy="224354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«Организация методической работы в учреждениях профессионально-технического и среднего специального образования: актуальные аспекты и приоритетные направления»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 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0576" y="3034740"/>
            <a:ext cx="7288306" cy="43611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577" y="3034740"/>
            <a:ext cx="7288306" cy="373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9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 </a:t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/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/>
            </a:r>
            <a:br>
              <a:rPr lang="ru-RU" smtClean="0"/>
            </a:br>
            <a:endParaRPr lang="ru-RU"/>
          </a:p>
        </p:txBody>
      </p:sp>
      <p:pic>
        <p:nvPicPr>
          <p:cNvPr id="1027" name="Picture 3" descr="C:\Users\CAT\Desktop\photo_2025-11-24_18-32-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" t="35990" r="6257" b="46287"/>
          <a:stretch/>
        </p:blipFill>
        <p:spPr bwMode="auto">
          <a:xfrm>
            <a:off x="6187527" y="1377279"/>
            <a:ext cx="3113921" cy="9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CAT\Desktop\photo_2025-11-24_18-32-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" t="10030" r="6257" b="69414"/>
          <a:stretch/>
        </p:blipFill>
        <p:spPr bwMode="auto">
          <a:xfrm>
            <a:off x="6073393" y="198498"/>
            <a:ext cx="3220842" cy="113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CAT\Desktop\photo_2025-11-24_18-32-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" t="57760" r="6257" b="12044"/>
          <a:stretch/>
        </p:blipFill>
        <p:spPr bwMode="auto">
          <a:xfrm>
            <a:off x="6096000" y="2367693"/>
            <a:ext cx="3240360" cy="401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388" y="94129"/>
            <a:ext cx="13486381" cy="700591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5283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E97A5F-8A74-2493-9B0C-E5376396F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</p:spPr>
        <p:txBody>
          <a:bodyPr rtlCol="0"/>
          <a:lstStyle/>
          <a:p>
            <a:pPr rtl="0"/>
            <a:fld id="{08AB70BE-1769-45B8-85A6-0C837432C7E6}" type="slidenum">
              <a:rPr lang="ru-RU" smtClean="0"/>
              <a:pPr rtl="0"/>
              <a:t>3</a:t>
            </a:fld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108365" y="837504"/>
          <a:ext cx="10141526" cy="4876846"/>
        </p:xfrm>
        <a:graphic>
          <a:graphicData uri="http://schemas.openxmlformats.org/drawingml/2006/table">
            <a:tbl>
              <a:tblPr/>
              <a:tblGrid>
                <a:gridCol w="5375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8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Код и наименование </a:t>
                      </a:r>
                      <a:endParaRPr lang="ru-RU" sz="1200" b="1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Специальности</a:t>
                      </a:r>
                      <a:endParaRPr lang="ru-RU" sz="12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10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Квалификация</a:t>
                      </a:r>
                      <a:endParaRPr lang="ru-RU" sz="12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Срок </a:t>
                      </a:r>
                      <a:endParaRPr lang="ru-RU" sz="1050" b="1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indent="-4127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обучения</a:t>
                      </a:r>
                      <a:endParaRPr lang="ru-RU" sz="12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472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НАЧАЛЬНОЕ С Р Е Д Н Е -  С П Е Ц И А Л Ь Н О Е   О Б Р А З О В А Н И Е</a:t>
                      </a:r>
                      <a:endParaRPr lang="ru-RU" sz="1400" b="1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548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3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На основе общего базового образования (9 классов</a:t>
                      </a:r>
                      <a:r>
                        <a:rPr lang="ru-RU" sz="900" b="1" spc="3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)</a:t>
                      </a:r>
                      <a:endParaRPr lang="ru-RU" sz="1000" b="1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30711601-Ремонт и обслуживание автомобилей</a:t>
                      </a: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слесарь по ремонту автомобилей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30711201–Сварщик (</a:t>
                      </a:r>
                      <a:r>
                        <a:rPr lang="ru-RU" sz="1600" b="0" kern="0" spc="100" dirty="0" err="1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Электрогазосварщик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0" kern="0" spc="100" dirty="0" err="1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Электрогазосварщик</a:t>
                      </a: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758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30730501</a:t>
                      </a: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Монтаж и эксплуатация системы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                   водоснабжения и канализации</a:t>
                      </a: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 Слесарь</a:t>
                      </a: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z-Cyrl-UZ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сантехник</a:t>
                      </a: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75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30610401 – 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cs typeface="Times New Roman"/>
                        </a:rPr>
                        <a:t>Оператор компьютерной сети и </a:t>
                      </a:r>
                      <a:b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cs typeface="Times New Roman"/>
                        </a:rPr>
                      </a:b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cs typeface="Times New Roman"/>
                        </a:rPr>
                        <a:t>   средств информации</a:t>
                      </a: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cs typeface="Times New Roman"/>
                        </a:rPr>
                        <a:t>Оператор компьютерной сети и средств информации</a:t>
                      </a: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5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31010502</a:t>
                      </a: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uz-Cyrl-UZ" alt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altLang="ru-RU" sz="1600" b="0" kern="0" spc="100" dirty="0" err="1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овар</a:t>
                      </a:r>
                      <a:r>
                        <a:rPr lang="ru-RU" alt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(Кулинар)</a:t>
                      </a: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z-Cyrl-UZ" alt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altLang="ru-RU" sz="1600" b="0" kern="0" spc="100" dirty="0" err="1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овар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35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30720707- Швея</a:t>
                      </a: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Швея </a:t>
                      </a: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313323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1560" y="66640"/>
            <a:ext cx="11017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Cyrl-UZ" sz="2400" b="1" dirty="0" smtClean="0">
                <a:solidFill>
                  <a:srgbClr val="BA7A1E"/>
                </a:solidFill>
                <a:latin typeface="Georgia" pitchFamily="18" charset="0"/>
              </a:rPr>
              <a:t>техникум</a:t>
            </a:r>
            <a:r>
              <a:rPr lang="ru-RU" sz="2400" b="1" dirty="0" smtClean="0">
                <a:solidFill>
                  <a:srgbClr val="BA7A1E"/>
                </a:solidFill>
                <a:latin typeface="Georgia" pitchFamily="18" charset="0"/>
              </a:rPr>
              <a:t> </a:t>
            </a:r>
            <a:r>
              <a:rPr lang="ru-RU" sz="2400" b="1" dirty="0">
                <a:solidFill>
                  <a:srgbClr val="BA7A1E"/>
                </a:solidFill>
                <a:latin typeface="Georgia" pitchFamily="18" charset="0"/>
              </a:rPr>
              <a:t>осуществляет подготовку по специальностям:</a:t>
            </a:r>
            <a:endParaRPr lang="ru-RU" sz="2400" b="1" dirty="0">
              <a:solidFill>
                <a:srgbClr val="BA7A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91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9E97A5F-8A74-2493-9B0C-E5376396F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</p:spPr>
        <p:txBody>
          <a:bodyPr rtlCol="0"/>
          <a:lstStyle/>
          <a:p>
            <a:pPr rtl="0"/>
            <a:fld id="{08AB70BE-1769-45B8-85A6-0C837432C7E6}" type="slidenum">
              <a:rPr lang="ru-RU" smtClean="0"/>
              <a:pPr rtl="0"/>
              <a:t>4</a:t>
            </a:fld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136072" y="837504"/>
          <a:ext cx="10113818" cy="5274676"/>
        </p:xfrm>
        <a:graphic>
          <a:graphicData uri="http://schemas.openxmlformats.org/drawingml/2006/table">
            <a:tbl>
              <a:tblPr/>
              <a:tblGrid>
                <a:gridCol w="4904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791">
                  <a:extLst>
                    <a:ext uri="{9D8B030D-6E8A-4147-A177-3AD203B41FA5}">
                      <a16:colId xmlns:a16="http://schemas.microsoft.com/office/drawing/2014/main" val="221743302"/>
                    </a:ext>
                  </a:extLst>
                </a:gridCol>
                <a:gridCol w="2928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8035">
                  <a:extLst>
                    <a:ext uri="{9D8B030D-6E8A-4147-A177-3AD203B41FA5}">
                      <a16:colId xmlns:a16="http://schemas.microsoft.com/office/drawing/2014/main" val="1742413839"/>
                    </a:ext>
                  </a:extLst>
                </a:gridCol>
              </a:tblGrid>
              <a:tr h="4147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Код и наименование </a:t>
                      </a:r>
                      <a:endParaRPr lang="ru-RU" sz="1200" b="1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Специальности</a:t>
                      </a:r>
                      <a:endParaRPr lang="ru-RU" sz="12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be-BY" sz="10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Квалификация</a:t>
                      </a:r>
                      <a:endParaRPr lang="ru-RU" sz="12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Срок </a:t>
                      </a:r>
                      <a:endParaRPr lang="ru-RU" sz="1050" b="1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indent="-4127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обучения</a:t>
                      </a:r>
                      <a:endParaRPr lang="ru-RU" sz="12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42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 Р Е Д Н Е Е   С П Е Ц И А Л Ь Н О Е   О Б Р А З О В А Н И Е</a:t>
                      </a:r>
                      <a:endParaRPr lang="ru-RU" sz="1400" b="1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694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3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На основе общего базового образования (11 классов</a:t>
                      </a:r>
                      <a:r>
                        <a:rPr lang="ru-RU" sz="900" b="1" spc="3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)</a:t>
                      </a:r>
                      <a:endParaRPr lang="ru-RU" sz="1000" b="1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77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50610401</a:t>
                      </a:r>
                      <a:r>
                        <a:rPr lang="uz-Cyrl-UZ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Компьютерный </a:t>
                      </a:r>
                      <a:r>
                        <a:rPr lang="ru-RU" sz="1600" b="0" kern="0" spc="100" dirty="0" err="1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инжениринг</a:t>
                      </a: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Специалист по компьютерным системам</a:t>
                      </a: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Специалист по обслуживанию компьютеров и офисной техники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77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51010505</a:t>
                      </a:r>
                      <a:r>
                        <a:rPr lang="uz-Cyrl-UZ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Транспортная логистика</a:t>
                      </a: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Транспортный логист</a:t>
                      </a: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. </a:t>
                      </a:r>
                    </a:p>
                    <a:p>
                      <a:pPr algn="ctr"/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Логист склада</a:t>
                      </a: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algn="ctr"/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Водитель автомобиля категории «В» или «ВС»</a:t>
                      </a: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636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50711604</a:t>
                      </a:r>
                      <a:r>
                        <a:rPr lang="uz-Cyrl-UZ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Техническое обслуживание и </a:t>
                      </a:r>
                      <a:endParaRPr lang="en-US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                 </a:t>
                      </a:r>
                      <a:r>
                        <a:rPr lang="ru-RU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ремонт транспортных средств</a:t>
                      </a: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 </a:t>
                      </a:r>
                      <a:r>
                        <a:rPr lang="uz-Cyrl-UZ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Техник-механик</a:t>
                      </a: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63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50720203</a:t>
                      </a:r>
                      <a:r>
                        <a:rPr lang="uz-Cyrl-UZ" sz="16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600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Технология сварки и сварочного оборудования.</a:t>
                      </a: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z-Cyrl-UZ" sz="1600" b="0" kern="0" spc="100" dirty="0">
                          <a:solidFill>
                            <a:schemeClr val="tx1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 Техник сварочного оборудования.</a:t>
                      </a:r>
                      <a:endParaRPr lang="ru-RU" sz="1600" b="0" kern="0" spc="100" dirty="0">
                        <a:solidFill>
                          <a:schemeClr val="tx1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i="1" dirty="0">
                          <a:latin typeface="Georgia" pitchFamily="18" charset="0"/>
                          <a:ea typeface="Times New Roman"/>
                          <a:cs typeface="Times New Roman"/>
                        </a:rPr>
                        <a:t> года</a:t>
                      </a: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31820" marR="3182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1560" y="66640"/>
            <a:ext cx="11017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BA7A1E"/>
                </a:solidFill>
                <a:latin typeface="Georgia" pitchFamily="18" charset="0"/>
              </a:rPr>
              <a:t>техникум </a:t>
            </a:r>
            <a:r>
              <a:rPr lang="ru-RU" sz="2400" b="1" dirty="0">
                <a:solidFill>
                  <a:srgbClr val="BA7A1E"/>
                </a:solidFill>
                <a:latin typeface="Georgia" pitchFamily="18" charset="0"/>
              </a:rPr>
              <a:t>осуществляет подготовку по специальностям:</a:t>
            </a:r>
            <a:endParaRPr lang="ru-RU" sz="2400" b="1" dirty="0">
              <a:solidFill>
                <a:srgbClr val="BA7A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814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1873" y="854008"/>
            <a:ext cx="8755810" cy="1402523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000099"/>
                </a:solidFill>
              </a:rPr>
              <a:t>Положение о Методическом совете образовательных учреждений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2614" y="157006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Общие положения</a:t>
            </a:r>
          </a:p>
          <a:p>
            <a:pPr algn="l"/>
            <a:r>
              <a:rPr lang="ru-RU" sz="800" dirty="0">
                <a:solidFill>
                  <a:schemeClr val="tx1"/>
                </a:solidFill>
              </a:rPr>
              <a:t> 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 целях координации методической работы в образовательных учреждениях в учреждении среднего специального профессионального образования создается методический совет.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Методический совет является коллективным органом, объединяющим сотрудников, оказывающих методическую помощь в образовательном учреждении.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Методический совет является органом, дающим рекомендации по организации методической работы в образовательном учреждении.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Методический совет в своей деятельности руководствуется Конвенцией о правах ребенка, Законом "Об образовании", Национальной программой подготовки кадров, нормативными документами, утвержденными органами управления образованием и образовательным учреждением, Уставом образовательного учреждения и настоящим Положением.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6026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0099"/>
                </a:solidFill>
              </a:rPr>
              <a:t>II. Основные задачи совета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479102"/>
            <a:ext cx="8897987" cy="47060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Методический совет создается для выполнения следующих задач в образовательных учреждениях: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Координация методической работы в образовательном учреждении, работа педагогов;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Определение основных направлений методической работы в образовательном учреждении;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Установление целей и задач методического обслуживания в образовательных учреждениях;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Обеспечение учебными планами, научными, методическими и дидактическими материалами;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Организация научных исследований, направленных на разработку новых педагогических технологий в образовательных учреждениях;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Дать рекомендации по повышению квалификации, применению различных методов обучения, развитию образовательного учреждения;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Участие в аттестации сотрудников образовательного учреждения;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Проведение испытаний новых методов преподавания на основе современных педагогических технологий;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Выявление и распространение опыта работы педагогов с творческим подходом;</a:t>
            </a:r>
          </a:p>
        </p:txBody>
      </p:sp>
    </p:spTree>
    <p:extLst>
      <p:ext uri="{BB962C8B-B14F-4D97-AF65-F5344CB8AC3E}">
        <p14:creationId xmlns:p14="http://schemas.microsoft.com/office/powerpoint/2010/main" val="84700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6563" y="435306"/>
            <a:ext cx="8587437" cy="49907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Сотрудничество с другими образовательными учреждениями и научно-исследовательскими организациями для обмена передовым опытом в области образования;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Внедрение новых учебно-методических и дидактических материалов в учебный процесс и использование современных информационных технологий и ресурсных центров;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Назначение опытных педагогов для работы с молодыми специалистами;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Реализация мероприятий по повышению педагогического и методического мастерства учителей;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Анализ деятельности педагогов после курсов повышения квалификации и заслушивание их творческих отчетов по плану саморазвития;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Определение мер по устранению недостатков, выявленных в результате внутреннего и внешнего контроля за выполнением требований учебного плана;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Прослушивание отчетов кафедр по направлениям и предметам, обсуждение их деятельности и предоставление рекомендаций по ее улучшению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материалов для аттестации педагогических работников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Организация первых этапов факультативных занятий, самостоятельной работы, кружков, олимпиад и контроль за их результатами.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13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Основные направления деятельности Методического совета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Анализ результатов преподавания по предметам;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внесении минимальных изменений в содержание учебной программы;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методических семинаров по методике преподавания учебного предмета и участие в повышении квалификации педагогов;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 и утверждение календарно-тематического плана;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педагогических исследований по внедрению новых информационных технологий;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 совершенствованию учебно-лабораторной базы;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наблюдения и анализа уроков членов совета для обмена опытом;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индивидуальной работы с одаренными и талантливыми студентами (в рамках преподавателей предметов) в образовательном учреждении.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93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ГБПОУ РК «Петрозаводский лесотехнический техникум»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0" y="363070"/>
            <a:ext cx="12021670" cy="6172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7342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Методическая работа - ggptkbo.by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06" y="268942"/>
            <a:ext cx="11761694" cy="64545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5519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xn--80akais2afi7fe.xn--p1ai/wp-content/uploads/2020/10/img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90612" cy="6763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8212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-147917"/>
            <a:ext cx="11115736" cy="6750424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>																</a:t>
            </a:r>
            <a:r>
              <a:rPr lang="ru-RU" dirty="0" smtClean="0"/>
              <a:t>" </a:t>
            </a:r>
            <a:r>
              <a:rPr lang="ru-RU" dirty="0"/>
              <a:t>"						</a:t>
            </a:r>
          </a:p>
          <a:p>
            <a:r>
              <a:rPr lang="ru-RU" dirty="0"/>
              <a:t>													</a:t>
            </a:r>
            <a:r>
              <a:rPr lang="en-US" dirty="0"/>
              <a:t>					</a:t>
            </a:r>
          </a:p>
          <a:p>
            <a:r>
              <a:rPr lang="ru-RU" dirty="0"/>
              <a:t>												</a:t>
            </a:r>
          </a:p>
          <a:p>
            <a:r>
              <a:rPr lang="ru-RU" b="1" dirty="0" err="1"/>
              <a:t>Ўқитувчи</a:t>
            </a:r>
            <a:r>
              <a:rPr lang="ru-RU" b="1" dirty="0"/>
              <a:t> </a:t>
            </a:r>
            <a:r>
              <a:rPr lang="ru-RU" b="1" dirty="0" err="1"/>
              <a:t>ва</a:t>
            </a:r>
            <a:r>
              <a:rPr lang="ru-RU" b="1" dirty="0"/>
              <a:t> </a:t>
            </a:r>
            <a:r>
              <a:rPr lang="ru-RU" b="1" dirty="0" err="1"/>
              <a:t>ишлаб</a:t>
            </a:r>
            <a:r>
              <a:rPr lang="ru-RU" b="1" dirty="0"/>
              <a:t> </a:t>
            </a:r>
            <a:r>
              <a:rPr lang="ru-RU" b="1" dirty="0" err="1"/>
              <a:t>чиқариш</a:t>
            </a:r>
            <a:r>
              <a:rPr lang="ru-RU" b="1" dirty="0"/>
              <a:t> </a:t>
            </a:r>
            <a:r>
              <a:rPr lang="ru-RU" b="1" dirty="0" err="1"/>
              <a:t>усталарининг</a:t>
            </a:r>
            <a:r>
              <a:rPr lang="ru-RU" b="1" dirty="0"/>
              <a:t> 2024 /2025 </a:t>
            </a:r>
            <a:r>
              <a:rPr lang="ru-RU" b="1" dirty="0" err="1"/>
              <a:t>ўқув</a:t>
            </a:r>
            <a:r>
              <a:rPr lang="ru-RU" b="1" dirty="0"/>
              <a:t> </a:t>
            </a:r>
            <a:r>
              <a:rPr lang="ru-RU" b="1" dirty="0" err="1"/>
              <a:t>йили</a:t>
            </a:r>
            <a:r>
              <a:rPr lang="ru-RU" b="1" dirty="0"/>
              <a:t>    </a:t>
            </a:r>
            <a:r>
              <a:rPr lang="ru-RU" b="1" dirty="0" err="1"/>
              <a:t>давомида</a:t>
            </a:r>
            <a:r>
              <a:rPr lang="ru-RU" b="1" dirty="0"/>
              <a:t> </a:t>
            </a:r>
            <a:r>
              <a:rPr lang="ru-RU" b="1" dirty="0" err="1"/>
              <a:t>фаолият</a:t>
            </a:r>
            <a:r>
              <a:rPr lang="ru-RU" b="1" dirty="0"/>
              <a:t> </a:t>
            </a:r>
            <a:r>
              <a:rPr lang="ru-RU" b="1" dirty="0" err="1"/>
              <a:t>самарадорлиги</a:t>
            </a:r>
            <a:r>
              <a:rPr lang="ru-RU" b="1" dirty="0"/>
              <a:t> </a:t>
            </a:r>
            <a:r>
              <a:rPr lang="ru-RU" b="1" dirty="0" err="1"/>
              <a:t>бўйича</a:t>
            </a:r>
            <a:r>
              <a:rPr lang="ru-RU" b="1" dirty="0"/>
              <a:t> рейтинг </a:t>
            </a:r>
            <a:r>
              <a:rPr lang="ru-RU" b="1" dirty="0" err="1"/>
              <a:t>кўрсаткичлар</a:t>
            </a:r>
            <a:r>
              <a:rPr lang="ru-RU" b="1" dirty="0"/>
              <a:t>  																						</a:t>
            </a:r>
          </a:p>
          <a:p>
            <a:r>
              <a:rPr lang="ru-RU" b="1" dirty="0"/>
              <a:t>																						</a:t>
            </a:r>
          </a:p>
          <a:p>
            <a:r>
              <a:rPr lang="en-US" dirty="0"/>
              <a:t>I </a:t>
            </a:r>
            <a:r>
              <a:rPr lang="ru-RU" dirty="0" err="1"/>
              <a:t>Ўқув</a:t>
            </a:r>
            <a:r>
              <a:rPr lang="ru-RU" dirty="0"/>
              <a:t> </a:t>
            </a:r>
            <a:r>
              <a:rPr lang="ru-RU" dirty="0" err="1"/>
              <a:t>ишлари</a:t>
            </a:r>
            <a:r>
              <a:rPr lang="ru-RU" dirty="0"/>
              <a:t> 							</a:t>
            </a:r>
            <a:r>
              <a:rPr lang="en-US" dirty="0"/>
              <a:t>II </a:t>
            </a:r>
            <a:r>
              <a:rPr lang="ru-RU" dirty="0" err="1"/>
              <a:t>Илмий-услубий</a:t>
            </a:r>
            <a:r>
              <a:rPr lang="ru-RU" dirty="0"/>
              <a:t> </a:t>
            </a:r>
            <a:r>
              <a:rPr lang="ru-RU" dirty="0" err="1"/>
              <a:t>ишлар</a:t>
            </a:r>
            <a:r>
              <a:rPr lang="ru-RU" dirty="0"/>
              <a:t> 		</a:t>
            </a:r>
            <a:r>
              <a:rPr lang="en-US" dirty="0"/>
              <a:t>IV </a:t>
            </a:r>
            <a:r>
              <a:rPr lang="ru-RU" dirty="0" err="1"/>
              <a:t>Услубий</a:t>
            </a:r>
            <a:r>
              <a:rPr lang="ru-RU" dirty="0"/>
              <a:t> </a:t>
            </a:r>
            <a:r>
              <a:rPr lang="ru-RU" dirty="0" err="1"/>
              <a:t>ишлар</a:t>
            </a:r>
            <a:r>
              <a:rPr lang="ru-RU" dirty="0"/>
              <a:t> 	</a:t>
            </a:r>
            <a:r>
              <a:rPr lang="ru-RU" b="1" dirty="0" err="1"/>
              <a:t>Маьнавий-марифий</a:t>
            </a:r>
            <a:r>
              <a:rPr lang="ru-RU" b="1" dirty="0"/>
              <a:t> </a:t>
            </a:r>
            <a:r>
              <a:rPr lang="ru-RU" b="1" dirty="0" err="1"/>
              <a:t>ишлар</a:t>
            </a:r>
            <a:r>
              <a:rPr lang="ru-RU" b="1" dirty="0"/>
              <a:t> 	</a:t>
            </a:r>
            <a:r>
              <a:rPr lang="ru-RU" dirty="0"/>
              <a:t>		</a:t>
            </a:r>
            <a:r>
              <a:rPr lang="en-US" b="1" dirty="0"/>
              <a:t>VI </a:t>
            </a:r>
            <a:r>
              <a:rPr lang="ru-RU" b="1" dirty="0" err="1"/>
              <a:t>Ташкилий</a:t>
            </a:r>
            <a:r>
              <a:rPr lang="ru-RU" b="1" dirty="0"/>
              <a:t>  </a:t>
            </a:r>
            <a:r>
              <a:rPr lang="ru-RU" b="1" dirty="0" err="1"/>
              <a:t>ишлари</a:t>
            </a:r>
            <a:r>
              <a:rPr lang="ru-RU" b="1" dirty="0"/>
              <a:t> 	</a:t>
            </a:r>
            <a:r>
              <a:rPr lang="ru-RU" dirty="0"/>
              <a:t>			</a:t>
            </a:r>
            <a:r>
              <a:rPr lang="en-US" b="1" dirty="0"/>
              <a:t>VII </a:t>
            </a:r>
            <a:r>
              <a:rPr lang="ru-RU" b="1" dirty="0" err="1"/>
              <a:t>Хато</a:t>
            </a:r>
            <a:r>
              <a:rPr lang="ru-RU" b="1" dirty="0"/>
              <a:t> </a:t>
            </a:r>
            <a:r>
              <a:rPr lang="ru-RU" b="1" dirty="0" err="1"/>
              <a:t>ва</a:t>
            </a:r>
            <a:r>
              <a:rPr lang="ru-RU" b="1" dirty="0"/>
              <a:t> </a:t>
            </a:r>
            <a:r>
              <a:rPr lang="ru-RU" b="1" dirty="0" err="1"/>
              <a:t>камчиликлар</a:t>
            </a:r>
            <a:r>
              <a:rPr lang="ru-RU" b="1" dirty="0"/>
              <a:t> 	</a:t>
            </a:r>
            <a:r>
              <a:rPr lang="ru-RU" dirty="0"/>
              <a:t>				</a:t>
            </a:r>
          </a:p>
          <a:p>
            <a:r>
              <a:rPr lang="ru-RU" b="1" dirty="0"/>
              <a:t>№	Ф.И.Ш	</a:t>
            </a:r>
            <a:r>
              <a:rPr lang="ru-RU" b="1" dirty="0" err="1"/>
              <a:t>Гурух</a:t>
            </a:r>
            <a:r>
              <a:rPr lang="ru-RU" b="1" dirty="0"/>
              <a:t> </a:t>
            </a:r>
            <a:r>
              <a:rPr lang="ru-RU" b="1" dirty="0" err="1"/>
              <a:t>ўқувчиларини</a:t>
            </a:r>
            <a:r>
              <a:rPr lang="ru-RU" b="1" dirty="0"/>
              <a:t> </a:t>
            </a:r>
            <a:r>
              <a:rPr lang="ru-RU" b="1" dirty="0" err="1"/>
              <a:t>ўртача</a:t>
            </a:r>
            <a:r>
              <a:rPr lang="ru-RU" b="1" dirty="0"/>
              <a:t> </a:t>
            </a:r>
            <a:r>
              <a:rPr lang="ru-RU" b="1" dirty="0" err="1"/>
              <a:t>давомати</a:t>
            </a:r>
            <a:r>
              <a:rPr lang="ru-RU" b="1" dirty="0"/>
              <a:t> (</a:t>
            </a:r>
            <a:r>
              <a:rPr lang="ru-RU" b="1" dirty="0" err="1"/>
              <a:t>максималл</a:t>
            </a:r>
            <a:r>
              <a:rPr lang="ru-RU" b="1" dirty="0"/>
              <a:t>, балл-25) 	</a:t>
            </a:r>
            <a:r>
              <a:rPr lang="ru-RU" b="1" dirty="0" err="1"/>
              <a:t>Фанлар</a:t>
            </a:r>
            <a:r>
              <a:rPr lang="ru-RU" b="1" dirty="0"/>
              <a:t> </a:t>
            </a:r>
            <a:r>
              <a:rPr lang="ru-RU" b="1" dirty="0" err="1"/>
              <a:t>бўйича</a:t>
            </a:r>
            <a:r>
              <a:rPr lang="ru-RU" b="1" dirty="0"/>
              <a:t> </a:t>
            </a:r>
            <a:r>
              <a:rPr lang="ru-RU" b="1" dirty="0" err="1"/>
              <a:t>ўқувчиларнинг</a:t>
            </a:r>
            <a:r>
              <a:rPr lang="ru-RU" b="1" dirty="0"/>
              <a:t> </a:t>
            </a:r>
            <a:r>
              <a:rPr lang="ru-RU" b="1" dirty="0" err="1"/>
              <a:t>билим</a:t>
            </a:r>
            <a:r>
              <a:rPr lang="ru-RU" b="1" dirty="0"/>
              <a:t> </a:t>
            </a:r>
            <a:r>
              <a:rPr lang="ru-RU" b="1" dirty="0" err="1"/>
              <a:t>даражаси</a:t>
            </a:r>
            <a:r>
              <a:rPr lang="ru-RU" b="1" dirty="0"/>
              <a:t> (</a:t>
            </a:r>
            <a:r>
              <a:rPr lang="ru-RU" b="1" dirty="0" err="1"/>
              <a:t>максималл</a:t>
            </a:r>
            <a:r>
              <a:rPr lang="ru-RU" b="1" dirty="0"/>
              <a:t>, балл -25) 	</a:t>
            </a:r>
            <a:r>
              <a:rPr lang="ru-RU" b="1" dirty="0" err="1"/>
              <a:t>Ўқувчилар</a:t>
            </a:r>
            <a:r>
              <a:rPr lang="ru-RU" b="1" dirty="0"/>
              <a:t> </a:t>
            </a:r>
            <a:r>
              <a:rPr lang="ru-RU" b="1" dirty="0" err="1"/>
              <a:t>билимини</a:t>
            </a:r>
            <a:r>
              <a:rPr lang="ru-RU" b="1" dirty="0"/>
              <a:t> </a:t>
            </a:r>
            <a:r>
              <a:rPr lang="ru-RU" b="1" dirty="0" err="1"/>
              <a:t>ўсиш</a:t>
            </a:r>
            <a:r>
              <a:rPr lang="ru-RU" b="1" dirty="0"/>
              <a:t> </a:t>
            </a:r>
            <a:r>
              <a:rPr lang="ru-RU" b="1" dirty="0" err="1"/>
              <a:t>даражаси</a:t>
            </a:r>
            <a:r>
              <a:rPr lang="ru-RU" b="1" dirty="0"/>
              <a:t> (</a:t>
            </a:r>
            <a:r>
              <a:rPr lang="ru-RU" b="1" dirty="0" err="1"/>
              <a:t>максималл</a:t>
            </a:r>
            <a:r>
              <a:rPr lang="ru-RU" b="1" dirty="0"/>
              <a:t>, балл- 100)	Янги </a:t>
            </a:r>
            <a:r>
              <a:rPr lang="ru-RU" b="1" dirty="0" err="1"/>
              <a:t>пед</a:t>
            </a:r>
            <a:r>
              <a:rPr lang="ru-RU" b="1" dirty="0"/>
              <a:t> </a:t>
            </a:r>
            <a:r>
              <a:rPr lang="ru-RU" b="1" dirty="0" err="1"/>
              <a:t>техналогияни</a:t>
            </a:r>
            <a:r>
              <a:rPr lang="ru-RU" b="1" dirty="0"/>
              <a:t> </a:t>
            </a:r>
            <a:r>
              <a:rPr lang="ru-RU" b="1" dirty="0" err="1"/>
              <a:t>жорий</a:t>
            </a:r>
            <a:r>
              <a:rPr lang="ru-RU" b="1" dirty="0"/>
              <a:t> </a:t>
            </a:r>
            <a:r>
              <a:rPr lang="ru-RU" b="1" dirty="0" err="1"/>
              <a:t>этган</a:t>
            </a:r>
            <a:r>
              <a:rPr lang="ru-RU" b="1" dirty="0"/>
              <a:t> </a:t>
            </a:r>
            <a:r>
              <a:rPr lang="ru-RU" b="1" dirty="0" err="1"/>
              <a:t>холда</a:t>
            </a:r>
            <a:r>
              <a:rPr lang="ru-RU" b="1" dirty="0"/>
              <a:t> </a:t>
            </a:r>
            <a:r>
              <a:rPr lang="ru-RU" b="1" dirty="0" err="1"/>
              <a:t>намунавий</a:t>
            </a:r>
            <a:r>
              <a:rPr lang="ru-RU" b="1" dirty="0"/>
              <a:t> </a:t>
            </a:r>
            <a:r>
              <a:rPr lang="ru-RU" b="1" dirty="0" err="1"/>
              <a:t>очиы</a:t>
            </a:r>
            <a:r>
              <a:rPr lang="ru-RU" b="1" dirty="0"/>
              <a:t> </a:t>
            </a:r>
            <a:r>
              <a:rPr lang="ru-RU" b="1" dirty="0" err="1"/>
              <a:t>дарс</a:t>
            </a:r>
            <a:r>
              <a:rPr lang="ru-RU" b="1" dirty="0"/>
              <a:t> </a:t>
            </a:r>
            <a:r>
              <a:rPr lang="ru-RU" b="1" dirty="0" err="1"/>
              <a:t>учун</a:t>
            </a:r>
            <a:r>
              <a:rPr lang="ru-RU" b="1" dirty="0"/>
              <a:t> (максималл,балл-5) 	</a:t>
            </a:r>
            <a:r>
              <a:rPr lang="ru-RU" b="1" dirty="0" err="1"/>
              <a:t>Оммолаштирилган</a:t>
            </a:r>
            <a:r>
              <a:rPr lang="ru-RU" b="1" dirty="0"/>
              <a:t> </a:t>
            </a:r>
            <a:r>
              <a:rPr lang="ru-RU" b="1" dirty="0" err="1"/>
              <a:t>хар</a:t>
            </a:r>
            <a:r>
              <a:rPr lang="ru-RU" b="1" dirty="0"/>
              <a:t> </a:t>
            </a:r>
            <a:r>
              <a:rPr lang="ru-RU" b="1" dirty="0" err="1"/>
              <a:t>бир</a:t>
            </a:r>
            <a:r>
              <a:rPr lang="ru-RU" b="1" dirty="0"/>
              <a:t> </a:t>
            </a:r>
            <a:r>
              <a:rPr lang="ru-RU" b="1" dirty="0" err="1"/>
              <a:t>ўқув</a:t>
            </a:r>
            <a:r>
              <a:rPr lang="ru-RU" b="1" dirty="0"/>
              <a:t> </a:t>
            </a:r>
            <a:r>
              <a:rPr lang="ru-RU" b="1" dirty="0" err="1"/>
              <a:t>услубий</a:t>
            </a:r>
            <a:r>
              <a:rPr lang="ru-RU" b="1" dirty="0"/>
              <a:t>, </a:t>
            </a:r>
            <a:r>
              <a:rPr lang="ru-RU" b="1" dirty="0" err="1"/>
              <a:t>маьнавий-маьрифий</a:t>
            </a:r>
            <a:r>
              <a:rPr lang="ru-RU" b="1" dirty="0"/>
              <a:t> </a:t>
            </a:r>
            <a:r>
              <a:rPr lang="ru-RU" b="1" dirty="0" err="1"/>
              <a:t>ишлар</a:t>
            </a:r>
            <a:r>
              <a:rPr lang="ru-RU" b="1" dirty="0"/>
              <a:t>  (</a:t>
            </a:r>
            <a:r>
              <a:rPr lang="ru-RU" b="1" dirty="0" err="1"/>
              <a:t>максималл</a:t>
            </a:r>
            <a:r>
              <a:rPr lang="ru-RU" b="1" dirty="0"/>
              <a:t>,                балл-20)	Фан  </a:t>
            </a:r>
            <a:r>
              <a:rPr lang="ru-RU" b="1" dirty="0" err="1"/>
              <a:t>бўйича</a:t>
            </a:r>
            <a:r>
              <a:rPr lang="ru-RU" b="1" dirty="0"/>
              <a:t> </a:t>
            </a:r>
            <a:r>
              <a:rPr lang="ru-RU" b="1" dirty="0" err="1"/>
              <a:t>тасдиқланган</a:t>
            </a:r>
            <a:r>
              <a:rPr lang="ru-RU" b="1" dirty="0"/>
              <a:t>  </a:t>
            </a:r>
            <a:r>
              <a:rPr lang="ru-RU" b="1" dirty="0" err="1"/>
              <a:t>ишчи</a:t>
            </a:r>
            <a:r>
              <a:rPr lang="ru-RU" b="1" dirty="0"/>
              <a:t> </a:t>
            </a:r>
            <a:r>
              <a:rPr lang="ru-RU" b="1" dirty="0" err="1"/>
              <a:t>дастур</a:t>
            </a:r>
            <a:r>
              <a:rPr lang="ru-RU" b="1" dirty="0"/>
              <a:t> (</a:t>
            </a:r>
            <a:r>
              <a:rPr lang="ru-RU" b="1" dirty="0" err="1"/>
              <a:t>максималл</a:t>
            </a:r>
            <a:r>
              <a:rPr lang="ru-RU" b="1" dirty="0"/>
              <a:t>, балл-6)	</a:t>
            </a:r>
            <a:r>
              <a:rPr lang="ru-RU" b="1" dirty="0" err="1"/>
              <a:t>Фандан</a:t>
            </a:r>
            <a:r>
              <a:rPr lang="ru-RU" b="1" dirty="0"/>
              <a:t>  </a:t>
            </a:r>
            <a:r>
              <a:rPr lang="ru-RU" b="1" dirty="0" err="1"/>
              <a:t>мустақил</a:t>
            </a:r>
            <a:r>
              <a:rPr lang="ru-RU" b="1" dirty="0"/>
              <a:t> </a:t>
            </a:r>
            <a:r>
              <a:rPr lang="ru-RU" b="1" dirty="0" err="1"/>
              <a:t>иш</a:t>
            </a:r>
            <a:r>
              <a:rPr lang="ru-RU" b="1" dirty="0"/>
              <a:t>  </a:t>
            </a:r>
            <a:r>
              <a:rPr lang="ru-RU" b="1" dirty="0" err="1"/>
              <a:t>топшириғи</a:t>
            </a:r>
            <a:r>
              <a:rPr lang="ru-RU" b="1" dirty="0"/>
              <a:t> </a:t>
            </a:r>
            <a:r>
              <a:rPr lang="ru-RU" b="1" dirty="0" err="1"/>
              <a:t>бўйича</a:t>
            </a:r>
            <a:r>
              <a:rPr lang="ru-RU" b="1" dirty="0"/>
              <a:t> </a:t>
            </a:r>
            <a:r>
              <a:rPr lang="ru-RU" b="1" dirty="0" err="1"/>
              <a:t>услубий</a:t>
            </a:r>
            <a:r>
              <a:rPr lang="ru-RU" b="1" dirty="0"/>
              <a:t> </a:t>
            </a:r>
            <a:r>
              <a:rPr lang="ru-RU" b="1" dirty="0" err="1"/>
              <a:t>ишланма</a:t>
            </a:r>
            <a:r>
              <a:rPr lang="ru-RU" b="1" dirty="0"/>
              <a:t> (макс, балл-10)	Амалий </a:t>
            </a:r>
            <a:r>
              <a:rPr lang="ru-RU" b="1" dirty="0" err="1"/>
              <a:t>ишлар</a:t>
            </a:r>
            <a:r>
              <a:rPr lang="ru-RU" b="1" dirty="0"/>
              <a:t> </a:t>
            </a:r>
            <a:r>
              <a:rPr lang="ru-RU" b="1" dirty="0" err="1"/>
              <a:t>кўргазмасилда</a:t>
            </a:r>
            <a:r>
              <a:rPr lang="ru-RU" b="1" dirty="0"/>
              <a:t> </a:t>
            </a:r>
            <a:r>
              <a:rPr lang="ru-RU" b="1" dirty="0" err="1"/>
              <a:t>совриндор</a:t>
            </a:r>
            <a:r>
              <a:rPr lang="ru-RU" b="1" dirty="0"/>
              <a:t> </a:t>
            </a:r>
            <a:r>
              <a:rPr lang="ru-RU" b="1" dirty="0" err="1"/>
              <a:t>ўрин</a:t>
            </a:r>
            <a:r>
              <a:rPr lang="ru-RU" b="1" dirty="0"/>
              <a:t> </a:t>
            </a:r>
            <a:r>
              <a:rPr lang="ru-RU" b="1" dirty="0" err="1"/>
              <a:t>эгалаганўқувчининг</a:t>
            </a:r>
            <a:r>
              <a:rPr lang="ru-RU" b="1" dirty="0"/>
              <a:t> </a:t>
            </a:r>
            <a:r>
              <a:rPr lang="ru-RU" b="1" dirty="0" err="1"/>
              <a:t>таёрлаш</a:t>
            </a:r>
            <a:r>
              <a:rPr lang="ru-RU" b="1" dirty="0"/>
              <a:t> (макс, балл-40)	</a:t>
            </a:r>
            <a:r>
              <a:rPr lang="ru-RU" b="1" dirty="0" err="1"/>
              <a:t>Таьлим</a:t>
            </a:r>
            <a:r>
              <a:rPr lang="ru-RU" b="1" dirty="0"/>
              <a:t> </a:t>
            </a:r>
            <a:r>
              <a:rPr lang="ru-RU" b="1" dirty="0" err="1"/>
              <a:t>муассасасидаги</a:t>
            </a:r>
            <a:r>
              <a:rPr lang="ru-RU" b="1" dirty="0"/>
              <a:t> </a:t>
            </a:r>
            <a:r>
              <a:rPr lang="ru-RU" b="1" dirty="0" err="1"/>
              <a:t>гурухлар</a:t>
            </a:r>
            <a:r>
              <a:rPr lang="ru-RU" b="1" dirty="0"/>
              <a:t> </a:t>
            </a:r>
            <a:r>
              <a:rPr lang="ru-RU" b="1" dirty="0" err="1"/>
              <a:t>танловида</a:t>
            </a:r>
            <a:r>
              <a:rPr lang="ru-RU" b="1" dirty="0"/>
              <a:t> </a:t>
            </a:r>
            <a:r>
              <a:rPr lang="ru-RU" b="1" dirty="0" err="1"/>
              <a:t>эгаллаган</a:t>
            </a:r>
            <a:r>
              <a:rPr lang="ru-RU" b="1" dirty="0"/>
              <a:t> </a:t>
            </a:r>
            <a:r>
              <a:rPr lang="ru-RU" b="1" dirty="0" err="1"/>
              <a:t>ўрни</a:t>
            </a:r>
            <a:r>
              <a:rPr lang="ru-RU" b="1" dirty="0"/>
              <a:t> (макс 10 балл) 	</a:t>
            </a:r>
            <a:r>
              <a:rPr lang="ru-RU" b="1" dirty="0" err="1"/>
              <a:t>Симестр</a:t>
            </a:r>
            <a:r>
              <a:rPr lang="ru-RU" b="1" dirty="0"/>
              <a:t> </a:t>
            </a:r>
            <a:r>
              <a:rPr lang="ru-RU" b="1" dirty="0" err="1"/>
              <a:t>ва</a:t>
            </a:r>
            <a:r>
              <a:rPr lang="ru-RU" b="1" dirty="0"/>
              <a:t> </a:t>
            </a:r>
            <a:r>
              <a:rPr lang="ru-RU" b="1" dirty="0" err="1"/>
              <a:t>йиллик</a:t>
            </a:r>
            <a:r>
              <a:rPr lang="ru-RU" b="1" dirty="0"/>
              <a:t> </a:t>
            </a:r>
            <a:r>
              <a:rPr lang="ru-RU" b="1" dirty="0" err="1"/>
              <a:t>якунлари</a:t>
            </a:r>
            <a:r>
              <a:rPr lang="ru-RU" b="1" dirty="0"/>
              <a:t> </a:t>
            </a:r>
            <a:r>
              <a:rPr lang="ru-RU" b="1" dirty="0" err="1"/>
              <a:t>гурухдаги</a:t>
            </a:r>
            <a:r>
              <a:rPr lang="ru-RU" b="1" dirty="0"/>
              <a:t> </a:t>
            </a:r>
            <a:r>
              <a:rPr lang="ru-RU" b="1" dirty="0" err="1"/>
              <a:t>ўртача</a:t>
            </a:r>
            <a:r>
              <a:rPr lang="ru-RU" b="1" dirty="0"/>
              <a:t> </a:t>
            </a:r>
            <a:r>
              <a:rPr lang="ru-RU" b="1" dirty="0" err="1"/>
              <a:t>ўзлаштириш</a:t>
            </a:r>
            <a:r>
              <a:rPr lang="ru-RU" b="1" dirty="0"/>
              <a:t> (макс балл 20)	</a:t>
            </a:r>
            <a:r>
              <a:rPr lang="ru-RU" b="1" dirty="0" err="1"/>
              <a:t>Маьнавий-марифий</a:t>
            </a:r>
            <a:r>
              <a:rPr lang="ru-RU" b="1" dirty="0"/>
              <a:t> </a:t>
            </a:r>
            <a:r>
              <a:rPr lang="ru-RU" b="1" dirty="0" err="1"/>
              <a:t>йўналишдаги</a:t>
            </a:r>
            <a:r>
              <a:rPr lang="ru-RU" b="1" dirty="0"/>
              <a:t> </a:t>
            </a:r>
            <a:r>
              <a:rPr lang="ru-RU" b="1" dirty="0" err="1"/>
              <a:t>кўрик</a:t>
            </a:r>
            <a:r>
              <a:rPr lang="ru-RU" b="1" dirty="0"/>
              <a:t> </a:t>
            </a:r>
            <a:r>
              <a:rPr lang="ru-RU" b="1" dirty="0" err="1"/>
              <a:t>танловлада</a:t>
            </a:r>
            <a:r>
              <a:rPr lang="ru-RU" b="1" dirty="0"/>
              <a:t> </a:t>
            </a:r>
            <a:r>
              <a:rPr lang="ru-RU" b="1" dirty="0" err="1"/>
              <a:t>гурух</a:t>
            </a:r>
            <a:r>
              <a:rPr lang="ru-RU" b="1" dirty="0"/>
              <a:t> </a:t>
            </a:r>
            <a:r>
              <a:rPr lang="ru-RU" b="1" dirty="0" err="1"/>
              <a:t>ўқувчисининг</a:t>
            </a:r>
            <a:r>
              <a:rPr lang="ru-RU" b="1" dirty="0"/>
              <a:t> </a:t>
            </a:r>
            <a:r>
              <a:rPr lang="ru-RU" b="1" dirty="0" err="1"/>
              <a:t>совриндор</a:t>
            </a:r>
            <a:r>
              <a:rPr lang="ru-RU" b="1" dirty="0"/>
              <a:t> </a:t>
            </a:r>
            <a:r>
              <a:rPr lang="ru-RU" b="1" dirty="0" err="1"/>
              <a:t>бўлганлиги</a:t>
            </a:r>
            <a:r>
              <a:rPr lang="ru-RU" b="1" dirty="0"/>
              <a:t> (</a:t>
            </a:r>
            <a:r>
              <a:rPr lang="ru-RU" b="1" dirty="0" err="1"/>
              <a:t>хар</a:t>
            </a:r>
            <a:r>
              <a:rPr lang="ru-RU" b="1" dirty="0"/>
              <a:t> </a:t>
            </a:r>
            <a:r>
              <a:rPr lang="ru-RU" b="1" dirty="0" err="1"/>
              <a:t>бир</a:t>
            </a:r>
            <a:r>
              <a:rPr lang="ru-RU" b="1" dirty="0"/>
              <a:t> </a:t>
            </a:r>
            <a:r>
              <a:rPr lang="ru-RU" b="1" dirty="0" err="1"/>
              <a:t>ўқувчи</a:t>
            </a:r>
            <a:r>
              <a:rPr lang="ru-RU" b="1" dirty="0"/>
              <a:t> </a:t>
            </a:r>
            <a:r>
              <a:rPr lang="ru-RU" b="1" dirty="0" err="1"/>
              <a:t>учун</a:t>
            </a:r>
            <a:r>
              <a:rPr lang="ru-RU" b="1" dirty="0"/>
              <a:t> ) (макс балл 30) 	9-синф </a:t>
            </a:r>
            <a:r>
              <a:rPr lang="ru-RU" b="1" dirty="0" err="1"/>
              <a:t>битирувчиларини</a:t>
            </a:r>
            <a:r>
              <a:rPr lang="ru-RU" b="1" dirty="0"/>
              <a:t> </a:t>
            </a:r>
            <a:r>
              <a:rPr lang="ru-RU" b="1" dirty="0" err="1"/>
              <a:t>қамраб</a:t>
            </a:r>
            <a:r>
              <a:rPr lang="ru-RU" b="1" dirty="0"/>
              <a:t> </a:t>
            </a:r>
            <a:r>
              <a:rPr lang="ru-RU" b="1" dirty="0" err="1"/>
              <a:t>олишдаги</a:t>
            </a:r>
            <a:r>
              <a:rPr lang="ru-RU" b="1" dirty="0"/>
              <a:t> </a:t>
            </a:r>
            <a:r>
              <a:rPr lang="ru-RU" b="1" dirty="0" err="1"/>
              <a:t>фаоллиги</a:t>
            </a:r>
            <a:r>
              <a:rPr lang="ru-RU" b="1" dirty="0"/>
              <a:t> </a:t>
            </a:r>
            <a:r>
              <a:rPr lang="ru-RU" b="1" dirty="0" err="1"/>
              <a:t>ва</a:t>
            </a:r>
            <a:r>
              <a:rPr lang="ru-RU" b="1" dirty="0"/>
              <a:t> </a:t>
            </a:r>
            <a:r>
              <a:rPr lang="ru-RU" b="1" dirty="0" err="1"/>
              <a:t>амалий</a:t>
            </a:r>
            <a:r>
              <a:rPr lang="ru-RU" b="1" dirty="0"/>
              <a:t> </a:t>
            </a:r>
            <a:r>
              <a:rPr lang="ru-RU" b="1" dirty="0" err="1"/>
              <a:t>натижалар</a:t>
            </a:r>
            <a:r>
              <a:rPr lang="ru-RU" b="1" dirty="0"/>
              <a:t> (макс, балл-20)	</a:t>
            </a:r>
            <a:r>
              <a:rPr lang="ru-RU" b="1" dirty="0" err="1"/>
              <a:t>Ишлаб</a:t>
            </a:r>
            <a:r>
              <a:rPr lang="ru-RU" b="1" dirty="0"/>
              <a:t> </a:t>
            </a:r>
            <a:r>
              <a:rPr lang="ru-RU" b="1" dirty="0" err="1"/>
              <a:t>чиқариш</a:t>
            </a:r>
            <a:r>
              <a:rPr lang="ru-RU" b="1" dirty="0"/>
              <a:t> </a:t>
            </a:r>
            <a:r>
              <a:rPr lang="ru-RU" b="1" dirty="0" err="1"/>
              <a:t>амалиётиниташкил</a:t>
            </a:r>
            <a:r>
              <a:rPr lang="ru-RU" b="1" dirty="0"/>
              <a:t> </a:t>
            </a:r>
            <a:r>
              <a:rPr lang="ru-RU" b="1" dirty="0" err="1"/>
              <a:t>этишда</a:t>
            </a:r>
            <a:r>
              <a:rPr lang="ru-RU" b="1" dirty="0"/>
              <a:t> </a:t>
            </a:r>
            <a:r>
              <a:rPr lang="ru-RU" b="1" dirty="0" err="1"/>
              <a:t>хамкорлик</a:t>
            </a:r>
            <a:r>
              <a:rPr lang="ru-RU" b="1" dirty="0"/>
              <a:t>  </a:t>
            </a:r>
            <a:r>
              <a:rPr lang="ru-RU" b="1" dirty="0" err="1"/>
              <a:t>шартномаларини</a:t>
            </a:r>
            <a:r>
              <a:rPr lang="ru-RU" b="1" dirty="0"/>
              <a:t> </a:t>
            </a:r>
            <a:r>
              <a:rPr lang="ru-RU" b="1" dirty="0" err="1"/>
              <a:t>ўрнатишдаги</a:t>
            </a:r>
            <a:r>
              <a:rPr lang="ru-RU" b="1" dirty="0"/>
              <a:t> </a:t>
            </a:r>
            <a:r>
              <a:rPr lang="ru-RU" b="1" dirty="0" err="1"/>
              <a:t>фаоллиги</a:t>
            </a:r>
            <a:r>
              <a:rPr lang="ru-RU" b="1" dirty="0"/>
              <a:t>(макс,балл-20)	</a:t>
            </a:r>
            <a:r>
              <a:rPr lang="ru-RU" b="1" dirty="0" err="1"/>
              <a:t>Таълим</a:t>
            </a:r>
            <a:r>
              <a:rPr lang="ru-RU" b="1" dirty="0"/>
              <a:t> </a:t>
            </a:r>
            <a:r>
              <a:rPr lang="ru-RU" b="1" dirty="0" err="1"/>
              <a:t>муассасини</a:t>
            </a:r>
            <a:r>
              <a:rPr lang="ru-RU" b="1" dirty="0"/>
              <a:t> </a:t>
            </a:r>
            <a:r>
              <a:rPr lang="ru-RU" b="1" dirty="0" err="1"/>
              <a:t>ободонлаштиришдаги</a:t>
            </a:r>
            <a:r>
              <a:rPr lang="ru-RU" b="1" dirty="0"/>
              <a:t> </a:t>
            </a:r>
            <a:r>
              <a:rPr lang="ru-RU" b="1" dirty="0" err="1"/>
              <a:t>бевосита</a:t>
            </a:r>
            <a:r>
              <a:rPr lang="ru-RU" b="1" dirty="0"/>
              <a:t> </a:t>
            </a:r>
            <a:r>
              <a:rPr lang="ru-RU" b="1" dirty="0" err="1"/>
              <a:t>иштироки</a:t>
            </a:r>
            <a:r>
              <a:rPr lang="ru-RU" b="1" dirty="0"/>
              <a:t> (макс, балл-10)	</a:t>
            </a:r>
            <a:r>
              <a:rPr lang="ru-RU" b="1" dirty="0" err="1"/>
              <a:t>Жами</a:t>
            </a:r>
            <a:r>
              <a:rPr lang="ru-RU" b="1" dirty="0"/>
              <a:t> </a:t>
            </a:r>
            <a:r>
              <a:rPr lang="ru-RU" b="1" dirty="0" err="1"/>
              <a:t>эгалаган</a:t>
            </a:r>
            <a:r>
              <a:rPr lang="ru-RU" b="1" dirty="0"/>
              <a:t> </a:t>
            </a:r>
            <a:r>
              <a:rPr lang="ru-RU" b="1" dirty="0" err="1"/>
              <a:t>баллари</a:t>
            </a:r>
            <a:r>
              <a:rPr lang="ru-RU" b="1" dirty="0"/>
              <a:t>	</a:t>
            </a:r>
            <a:r>
              <a:rPr lang="ru-RU" b="1" dirty="0" err="1"/>
              <a:t>Таълим</a:t>
            </a:r>
            <a:r>
              <a:rPr lang="ru-RU" b="1" dirty="0"/>
              <a:t> </a:t>
            </a:r>
            <a:r>
              <a:rPr lang="ru-RU" b="1" dirty="0" err="1"/>
              <a:t>муассасасида</a:t>
            </a:r>
            <a:r>
              <a:rPr lang="ru-RU" b="1" dirty="0"/>
              <a:t> </a:t>
            </a:r>
            <a:r>
              <a:rPr lang="ru-RU" b="1" dirty="0" err="1"/>
              <a:t>ўтказиладигон</a:t>
            </a:r>
            <a:r>
              <a:rPr lang="ru-RU" b="1" dirty="0"/>
              <a:t> </a:t>
            </a:r>
            <a:r>
              <a:rPr lang="ru-RU" b="1" dirty="0" err="1"/>
              <a:t>тадбирларда</a:t>
            </a:r>
            <a:r>
              <a:rPr lang="ru-RU" b="1" dirty="0"/>
              <a:t> </a:t>
            </a:r>
            <a:r>
              <a:rPr lang="ru-RU" b="1" dirty="0" err="1"/>
              <a:t>узрсиз</a:t>
            </a:r>
            <a:r>
              <a:rPr lang="ru-RU" b="1" dirty="0"/>
              <a:t> </a:t>
            </a:r>
            <a:r>
              <a:rPr lang="ru-RU" b="1" dirty="0" err="1"/>
              <a:t>сабаблар</a:t>
            </a:r>
            <a:r>
              <a:rPr lang="ru-RU" b="1" dirty="0"/>
              <a:t> </a:t>
            </a:r>
            <a:r>
              <a:rPr lang="ru-RU" b="1" dirty="0" err="1"/>
              <a:t>билан</a:t>
            </a:r>
            <a:r>
              <a:rPr lang="ru-RU" b="1" dirty="0"/>
              <a:t> </a:t>
            </a:r>
            <a:r>
              <a:rPr lang="ru-RU" b="1" dirty="0" err="1"/>
              <a:t>қатнашмаслик</a:t>
            </a:r>
            <a:r>
              <a:rPr lang="ru-RU" b="1" dirty="0"/>
              <a:t> (макс, балл-10)	</a:t>
            </a:r>
            <a:r>
              <a:rPr lang="ru-RU" b="1" dirty="0" err="1"/>
              <a:t>Давлат</a:t>
            </a:r>
            <a:r>
              <a:rPr lang="ru-RU" b="1" dirty="0"/>
              <a:t> тест </a:t>
            </a:r>
            <a:r>
              <a:rPr lang="ru-RU" b="1" dirty="0" err="1"/>
              <a:t>маркази</a:t>
            </a:r>
            <a:r>
              <a:rPr lang="ru-RU" b="1" dirty="0"/>
              <a:t> </a:t>
            </a:r>
            <a:r>
              <a:rPr lang="ru-RU" b="1" dirty="0" err="1"/>
              <a:t>томонидан</a:t>
            </a:r>
            <a:r>
              <a:rPr lang="ru-RU" b="1" dirty="0"/>
              <a:t> </a:t>
            </a:r>
            <a:r>
              <a:rPr lang="ru-RU" b="1" dirty="0" err="1"/>
              <a:t>ўтказилган</a:t>
            </a:r>
            <a:r>
              <a:rPr lang="ru-RU" b="1" dirty="0"/>
              <a:t> </a:t>
            </a:r>
            <a:r>
              <a:rPr lang="ru-RU" b="1" dirty="0" err="1"/>
              <a:t>синовларда</a:t>
            </a:r>
            <a:r>
              <a:rPr lang="ru-RU" b="1" dirty="0"/>
              <a:t> </a:t>
            </a:r>
            <a:r>
              <a:rPr lang="ru-RU" b="1" dirty="0" err="1"/>
              <a:t>ўқитувчининг</a:t>
            </a:r>
            <a:r>
              <a:rPr lang="ru-RU" b="1" dirty="0"/>
              <a:t> </a:t>
            </a:r>
            <a:r>
              <a:rPr lang="ru-RU" b="1" dirty="0" err="1"/>
              <a:t>кўрсаткичи</a:t>
            </a:r>
            <a:r>
              <a:rPr lang="ru-RU" b="1" dirty="0"/>
              <a:t> 55% дан </a:t>
            </a:r>
            <a:r>
              <a:rPr lang="ru-RU" b="1" dirty="0" err="1"/>
              <a:t>пастлиги</a:t>
            </a:r>
            <a:r>
              <a:rPr lang="ru-RU" b="1" dirty="0"/>
              <a:t> (макс, балл-20)	</a:t>
            </a:r>
            <a:r>
              <a:rPr lang="ru-RU" b="1" dirty="0" err="1"/>
              <a:t>Машғулот</a:t>
            </a:r>
            <a:r>
              <a:rPr lang="ru-RU" b="1" dirty="0"/>
              <a:t> </a:t>
            </a:r>
            <a:r>
              <a:rPr lang="ru-RU" b="1" dirty="0" err="1"/>
              <a:t>журналларини</a:t>
            </a:r>
            <a:r>
              <a:rPr lang="ru-RU" b="1" dirty="0"/>
              <a:t> </a:t>
            </a:r>
            <a:r>
              <a:rPr lang="ru-RU" b="1" dirty="0" err="1"/>
              <a:t>юритишдаги</a:t>
            </a:r>
            <a:r>
              <a:rPr lang="ru-RU" b="1" dirty="0"/>
              <a:t> </a:t>
            </a:r>
            <a:r>
              <a:rPr lang="ru-RU" b="1" dirty="0" err="1"/>
              <a:t>хато</a:t>
            </a:r>
            <a:r>
              <a:rPr lang="ru-RU" b="1" dirty="0"/>
              <a:t> </a:t>
            </a:r>
            <a:r>
              <a:rPr lang="ru-RU" b="1" dirty="0" err="1"/>
              <a:t>камчиликлар</a:t>
            </a:r>
            <a:r>
              <a:rPr lang="ru-RU" b="1" dirty="0"/>
              <a:t> </a:t>
            </a:r>
            <a:r>
              <a:rPr lang="ru-RU" b="1" dirty="0" err="1"/>
              <a:t>учун</a:t>
            </a:r>
            <a:r>
              <a:rPr lang="ru-RU" b="1" dirty="0"/>
              <a:t> (макс, балл-20)	</a:t>
            </a:r>
            <a:r>
              <a:rPr lang="ru-RU" b="1" dirty="0" err="1"/>
              <a:t>Ҳаммаси</a:t>
            </a:r>
            <a:r>
              <a:rPr lang="ru-RU" b="1" dirty="0"/>
              <a:t> </a:t>
            </a:r>
            <a:r>
              <a:rPr lang="ru-RU" b="1" dirty="0" err="1"/>
              <a:t>бўлиб</a:t>
            </a:r>
            <a:r>
              <a:rPr lang="ru-RU" b="1" dirty="0"/>
              <a:t> </a:t>
            </a:r>
            <a:r>
              <a:rPr lang="ru-RU" b="1" dirty="0" err="1"/>
              <a:t>эгаллаган</a:t>
            </a:r>
            <a:r>
              <a:rPr lang="ru-RU" b="1" dirty="0"/>
              <a:t> </a:t>
            </a:r>
            <a:r>
              <a:rPr lang="ru-RU" b="1" dirty="0" err="1"/>
              <a:t>баллари</a:t>
            </a:r>
            <a:r>
              <a:rPr lang="ru-RU" b="1" dirty="0"/>
              <a:t>	Рейтинг </a:t>
            </a:r>
            <a:r>
              <a:rPr lang="ru-RU" b="1" dirty="0" err="1"/>
              <a:t>кўрсаткичи</a:t>
            </a:r>
            <a:r>
              <a:rPr lang="ru-RU" b="1" dirty="0"/>
              <a:t> </a:t>
            </a:r>
            <a:r>
              <a:rPr lang="ru-RU" b="1" dirty="0" err="1"/>
              <a:t>бўйича</a:t>
            </a:r>
            <a:r>
              <a:rPr lang="ru-RU" b="1" dirty="0"/>
              <a:t> </a:t>
            </a:r>
            <a:r>
              <a:rPr lang="ru-RU" b="1" dirty="0" err="1"/>
              <a:t>эгаллаган</a:t>
            </a:r>
            <a:r>
              <a:rPr lang="ru-RU" b="1" dirty="0"/>
              <a:t> </a:t>
            </a:r>
            <a:r>
              <a:rPr lang="ru-RU" b="1" dirty="0" err="1"/>
              <a:t>ўрни</a:t>
            </a:r>
            <a:r>
              <a:rPr lang="ru-RU" b="1" dirty="0"/>
              <a:t>	</a:t>
            </a:r>
          </a:p>
          <a:p>
            <a:r>
              <a:rPr lang="ru-RU" dirty="0"/>
              <a:t>1	Юлдашев </a:t>
            </a:r>
            <a:r>
              <a:rPr lang="ru-RU" dirty="0" err="1"/>
              <a:t>Хамидулло</a:t>
            </a:r>
            <a:r>
              <a:rPr lang="ru-RU" dirty="0"/>
              <a:t> </a:t>
            </a:r>
            <a:r>
              <a:rPr lang="ru-RU" dirty="0" err="1"/>
              <a:t>Абдухалимович</a:t>
            </a:r>
            <a:r>
              <a:rPr lang="ru-RU" dirty="0"/>
              <a:t>	25	25	100	5	20	12			10	20	10	5	10	10	252				252	1	</a:t>
            </a:r>
          </a:p>
          <a:p>
            <a:r>
              <a:rPr lang="ru-RU" dirty="0"/>
              <a:t>2	</a:t>
            </a:r>
            <a:r>
              <a:rPr lang="ru-RU" dirty="0" err="1"/>
              <a:t>Бозорбоева</a:t>
            </a:r>
            <a:r>
              <a:rPr lang="ru-RU" dirty="0"/>
              <a:t> </a:t>
            </a:r>
            <a:r>
              <a:rPr lang="ru-RU" dirty="0" err="1"/>
              <a:t>Зухра</a:t>
            </a:r>
            <a:r>
              <a:rPr lang="ru-RU" dirty="0"/>
              <a:t> </a:t>
            </a:r>
            <a:r>
              <a:rPr lang="ru-RU" dirty="0" err="1"/>
              <a:t>Мамажоновна</a:t>
            </a:r>
            <a:r>
              <a:rPr lang="ru-RU" dirty="0"/>
              <a:t> 	25	25	100	5	10	6			10	20	20	5		10	236				236	2	</a:t>
            </a:r>
          </a:p>
          <a:p>
            <a:r>
              <a:rPr lang="ru-RU" dirty="0"/>
              <a:t>3	</a:t>
            </a:r>
            <a:r>
              <a:rPr lang="ru-RU" dirty="0" err="1"/>
              <a:t>Абдурахмонова</a:t>
            </a:r>
            <a:r>
              <a:rPr lang="ru-RU" dirty="0"/>
              <a:t> </a:t>
            </a:r>
            <a:r>
              <a:rPr lang="ru-RU" dirty="0" err="1"/>
              <a:t>Мухаррамхон</a:t>
            </a:r>
            <a:r>
              <a:rPr lang="ru-RU" dirty="0"/>
              <a:t>	25	25	100	5	10	6			10	20	20	5		10	236				236	3	</a:t>
            </a:r>
          </a:p>
          <a:p>
            <a:r>
              <a:rPr lang="ru-RU" dirty="0"/>
              <a:t>4	</a:t>
            </a:r>
            <a:r>
              <a:rPr lang="ru-RU" dirty="0" err="1"/>
              <a:t>Жўраева</a:t>
            </a:r>
            <a:r>
              <a:rPr lang="ru-RU" dirty="0"/>
              <a:t> </a:t>
            </a:r>
            <a:r>
              <a:rPr lang="ru-RU" dirty="0" err="1"/>
              <a:t>Зулфия</a:t>
            </a:r>
            <a:r>
              <a:rPr lang="ru-RU" dirty="0"/>
              <a:t>	25	25	100	5	20	6			10	20	10	5		10	236				236	4	</a:t>
            </a:r>
          </a:p>
          <a:p>
            <a:r>
              <a:rPr lang="ru-RU" dirty="0"/>
              <a:t>5	</a:t>
            </a:r>
            <a:r>
              <a:rPr lang="ru-RU" dirty="0" err="1"/>
              <a:t>Абдуқодирова</a:t>
            </a:r>
            <a:r>
              <a:rPr lang="ru-RU" dirty="0"/>
              <a:t> </a:t>
            </a:r>
            <a:r>
              <a:rPr lang="ru-RU" dirty="0" err="1"/>
              <a:t>Севара</a:t>
            </a:r>
            <a:r>
              <a:rPr lang="ru-RU" dirty="0"/>
              <a:t>	25	25	100	5	20	6			10	20	10			10	231				231	5	</a:t>
            </a:r>
          </a:p>
          <a:p>
            <a:r>
              <a:rPr lang="en-US" dirty="0"/>
              <a:t>6	</a:t>
            </a:r>
            <a:r>
              <a:rPr lang="en-US" dirty="0" err="1"/>
              <a:t>Qosimov</a:t>
            </a:r>
            <a:r>
              <a:rPr lang="en-US" dirty="0"/>
              <a:t> </a:t>
            </a:r>
            <a:r>
              <a:rPr lang="en-US" dirty="0" err="1"/>
              <a:t>Nodirbek</a:t>
            </a:r>
            <a:r>
              <a:rPr lang="en-US" dirty="0"/>
              <a:t>	25	25	100	5	20	6			10	20	10			10	231				231	6	</a:t>
            </a:r>
          </a:p>
          <a:p>
            <a:r>
              <a:rPr lang="ru-RU" dirty="0"/>
              <a:t>7	</a:t>
            </a:r>
            <a:r>
              <a:rPr lang="ru-RU" dirty="0" err="1"/>
              <a:t>Қурбонова</a:t>
            </a:r>
            <a:r>
              <a:rPr lang="ru-RU" dirty="0"/>
              <a:t>  </a:t>
            </a:r>
            <a:r>
              <a:rPr lang="ru-RU" dirty="0" err="1"/>
              <a:t>Турсуной</a:t>
            </a:r>
            <a:r>
              <a:rPr lang="ru-RU" dirty="0"/>
              <a:t> 	25	25	100	5	20	6			10	20	10			10	231				231	7	</a:t>
            </a:r>
          </a:p>
          <a:p>
            <a:r>
              <a:rPr lang="sv-SE" dirty="0"/>
              <a:t>8	Raxmonov Mansurbek	25	25	100	5	20	6			10	20	10			10	231				231	8	</a:t>
            </a:r>
          </a:p>
          <a:p>
            <a:r>
              <a:rPr lang="ru-RU" dirty="0"/>
              <a:t>9	</a:t>
            </a:r>
            <a:r>
              <a:rPr lang="ru-RU" dirty="0" err="1"/>
              <a:t>Мирзаабдуллаева</a:t>
            </a:r>
            <a:r>
              <a:rPr lang="ru-RU" dirty="0"/>
              <a:t> </a:t>
            </a:r>
            <a:r>
              <a:rPr lang="ru-RU" dirty="0" err="1"/>
              <a:t>Ферузахон</a:t>
            </a:r>
            <a:r>
              <a:rPr lang="ru-RU" dirty="0"/>
              <a:t>	25	25	100	5	20	6			10	20	10			10	231				231	9	</a:t>
            </a:r>
          </a:p>
          <a:p>
            <a:r>
              <a:rPr lang="ru-RU" dirty="0"/>
              <a:t>10	</a:t>
            </a:r>
            <a:r>
              <a:rPr lang="ru-RU" dirty="0" err="1"/>
              <a:t>Джабборов</a:t>
            </a:r>
            <a:r>
              <a:rPr lang="ru-RU" dirty="0"/>
              <a:t> </a:t>
            </a:r>
            <a:r>
              <a:rPr lang="ru-RU" dirty="0" err="1"/>
              <a:t>Луқмонжон</a:t>
            </a:r>
            <a:r>
              <a:rPr lang="ru-RU" dirty="0"/>
              <a:t>	25	25	100	5	20	6			10	20	10			10	231				231	10	</a:t>
            </a:r>
          </a:p>
          <a:p>
            <a:r>
              <a:rPr lang="en-US" dirty="0"/>
              <a:t>11	</a:t>
            </a:r>
            <a:r>
              <a:rPr lang="en-US" dirty="0" err="1"/>
              <a:t>O'rinboyeva</a:t>
            </a:r>
            <a:r>
              <a:rPr lang="en-US" dirty="0"/>
              <a:t> </a:t>
            </a:r>
            <a:r>
              <a:rPr lang="en-US" dirty="0" err="1"/>
              <a:t>Nodira</a:t>
            </a:r>
            <a:r>
              <a:rPr lang="en-US" dirty="0"/>
              <a:t>	25	25	100	5	20	6			10	20	10			5	226				226	11	</a:t>
            </a:r>
          </a:p>
          <a:p>
            <a:r>
              <a:rPr lang="ru-RU" dirty="0"/>
              <a:t>12	</a:t>
            </a:r>
            <a:r>
              <a:rPr lang="ru-RU" dirty="0" err="1"/>
              <a:t>Давлатов</a:t>
            </a:r>
            <a:r>
              <a:rPr lang="ru-RU" dirty="0"/>
              <a:t> </a:t>
            </a:r>
            <a:r>
              <a:rPr lang="ru-RU" dirty="0" err="1"/>
              <a:t>Хурсанд</a:t>
            </a:r>
            <a:r>
              <a:rPr lang="ru-RU" dirty="0"/>
              <a:t>	25	25	100	5	20	6			10	20	10			5	226				226	12	</a:t>
            </a:r>
          </a:p>
          <a:p>
            <a:r>
              <a:rPr lang="en-US" dirty="0"/>
              <a:t>	</a:t>
            </a:r>
            <a:r>
              <a:rPr lang="en-US" dirty="0" err="1"/>
              <a:t>Usminova</a:t>
            </a:r>
            <a:r>
              <a:rPr lang="en-US" dirty="0"/>
              <a:t> </a:t>
            </a:r>
            <a:r>
              <a:rPr lang="en-US" dirty="0" err="1"/>
              <a:t>Mukkaramxon</a:t>
            </a:r>
            <a:r>
              <a:rPr lang="en-US" dirty="0"/>
              <a:t>																					</a:t>
            </a:r>
          </a:p>
          <a:p>
            <a:r>
              <a:rPr lang="en-US" dirty="0"/>
              <a:t>13	</a:t>
            </a:r>
            <a:r>
              <a:rPr lang="en-US" dirty="0" err="1"/>
              <a:t>Jabborov</a:t>
            </a:r>
            <a:r>
              <a:rPr lang="en-US" dirty="0"/>
              <a:t> </a:t>
            </a:r>
            <a:r>
              <a:rPr lang="en-US" dirty="0" err="1"/>
              <a:t>Xayotbek</a:t>
            </a:r>
            <a:r>
              <a:rPr lang="en-US" dirty="0"/>
              <a:t>	25	25	100	5	20	6			10	20	10			5	226				226	13	</a:t>
            </a:r>
          </a:p>
          <a:p>
            <a:r>
              <a:rPr lang="ru-RU" dirty="0"/>
              <a:t>14	Каримова </a:t>
            </a:r>
            <a:r>
              <a:rPr lang="ru-RU" dirty="0" err="1"/>
              <a:t>Салимахон</a:t>
            </a:r>
            <a:r>
              <a:rPr lang="ru-RU" dirty="0"/>
              <a:t>	25	25	100	5	20	6			10	20	10			5	226				226	14	</a:t>
            </a:r>
          </a:p>
          <a:p>
            <a:r>
              <a:rPr lang="en-US" dirty="0"/>
              <a:t>15	</a:t>
            </a:r>
            <a:r>
              <a:rPr lang="en-US" dirty="0" err="1"/>
              <a:t>Soliyev</a:t>
            </a:r>
            <a:r>
              <a:rPr lang="en-US" dirty="0"/>
              <a:t> </a:t>
            </a:r>
            <a:r>
              <a:rPr lang="en-US" dirty="0" err="1"/>
              <a:t>Oybek</a:t>
            </a:r>
            <a:r>
              <a:rPr lang="en-US" dirty="0"/>
              <a:t>	25	25	100	5	20	6			10	20	10			5	226		5		221	15	</a:t>
            </a:r>
          </a:p>
          <a:p>
            <a:r>
              <a:rPr lang="en-US" dirty="0"/>
              <a:t>16	</a:t>
            </a:r>
            <a:r>
              <a:rPr lang="en-US" dirty="0" err="1"/>
              <a:t>Yusupov</a:t>
            </a:r>
            <a:r>
              <a:rPr lang="en-US" dirty="0"/>
              <a:t> </a:t>
            </a:r>
            <a:r>
              <a:rPr lang="en-US" dirty="0" err="1"/>
              <a:t>Xursandbek</a:t>
            </a:r>
            <a:r>
              <a:rPr lang="en-US" dirty="0"/>
              <a:t>	25	25	100	5	20	6			10	20	10				221		5		216	16	</a:t>
            </a:r>
          </a:p>
          <a:p>
            <a:r>
              <a:rPr lang="en-US" dirty="0"/>
              <a:t>17	</a:t>
            </a:r>
            <a:r>
              <a:rPr lang="en-US" dirty="0" err="1"/>
              <a:t>Kamolxonova</a:t>
            </a:r>
            <a:r>
              <a:rPr lang="en-US" dirty="0"/>
              <a:t> </a:t>
            </a:r>
            <a:r>
              <a:rPr lang="en-US" dirty="0" err="1"/>
              <a:t>Muxtasar</a:t>
            </a:r>
            <a:r>
              <a:rPr lang="en-US" dirty="0"/>
              <a:t>	25	25	100	5	20	6			10	20	10				221			5	216	17	</a:t>
            </a:r>
          </a:p>
          <a:p>
            <a:r>
              <a:rPr lang="ru-RU" dirty="0"/>
              <a:t>18	</a:t>
            </a:r>
            <a:r>
              <a:rPr lang="ru-RU" dirty="0" err="1"/>
              <a:t>Юддашева</a:t>
            </a:r>
            <a:r>
              <a:rPr lang="ru-RU" dirty="0"/>
              <a:t> </a:t>
            </a:r>
            <a:r>
              <a:rPr lang="ru-RU" dirty="0" err="1"/>
              <a:t>Мукаммал</a:t>
            </a:r>
            <a:r>
              <a:rPr lang="ru-RU" dirty="0"/>
              <a:t>	25	25	100	5	20	6			10	20	10				221			5	216	18	</a:t>
            </a:r>
          </a:p>
          <a:p>
            <a:r>
              <a:rPr lang="ru-RU" dirty="0"/>
              <a:t>19	</a:t>
            </a:r>
            <a:r>
              <a:rPr lang="ru-RU" dirty="0" err="1"/>
              <a:t>Солиева</a:t>
            </a:r>
            <a:r>
              <a:rPr lang="ru-RU" dirty="0"/>
              <a:t> </a:t>
            </a:r>
            <a:r>
              <a:rPr lang="ru-RU" dirty="0" err="1"/>
              <a:t>Гулчехра</a:t>
            </a:r>
            <a:r>
              <a:rPr lang="ru-RU" dirty="0"/>
              <a:t> </a:t>
            </a:r>
            <a:r>
              <a:rPr lang="ru-RU" dirty="0" err="1"/>
              <a:t>Абдукаххоровна</a:t>
            </a:r>
            <a:r>
              <a:rPr lang="ru-RU" dirty="0"/>
              <a:t>	25	25	100	5	20	6			10	10	10				211				211	19	</a:t>
            </a:r>
          </a:p>
          <a:p>
            <a:r>
              <a:rPr lang="ru-RU" dirty="0"/>
              <a:t>20	</a:t>
            </a:r>
            <a:r>
              <a:rPr lang="ru-RU" dirty="0" err="1"/>
              <a:t>Хайдаров</a:t>
            </a:r>
            <a:r>
              <a:rPr lang="ru-RU" dirty="0"/>
              <a:t> </a:t>
            </a:r>
            <a:r>
              <a:rPr lang="ru-RU" dirty="0" err="1"/>
              <a:t>Нумонжон</a:t>
            </a:r>
            <a:r>
              <a:rPr lang="ru-RU" dirty="0"/>
              <a:t>	25	25	100	5	10	6			10	20	10				211				211	20	</a:t>
            </a:r>
          </a:p>
          <a:p>
            <a:r>
              <a:rPr lang="ru-RU" dirty="0"/>
              <a:t>21	</a:t>
            </a:r>
            <a:r>
              <a:rPr lang="ru-RU" dirty="0" err="1"/>
              <a:t>Хамдамова</a:t>
            </a:r>
            <a:r>
              <a:rPr lang="ru-RU" dirty="0"/>
              <a:t> </a:t>
            </a:r>
            <a:r>
              <a:rPr lang="ru-RU" dirty="0" err="1"/>
              <a:t>Дилоромхон</a:t>
            </a:r>
            <a:r>
              <a:rPr lang="ru-RU" dirty="0"/>
              <a:t>	25	25	100	5	20	6			10	15	10				216	10			206	21	</a:t>
            </a:r>
          </a:p>
          <a:p>
            <a:r>
              <a:rPr lang="pt-BR" dirty="0"/>
              <a:t>22	Dadajonova M	20	20	100	5		6			10	20	10				191				191	22	</a:t>
            </a:r>
          </a:p>
          <a:p>
            <a:r>
              <a:rPr lang="ru-RU" dirty="0"/>
              <a:t>23	</a:t>
            </a:r>
            <a:r>
              <a:rPr lang="ru-RU" dirty="0" err="1"/>
              <a:t>Абдумуталибова</a:t>
            </a:r>
            <a:r>
              <a:rPr lang="ru-RU" dirty="0"/>
              <a:t> </a:t>
            </a:r>
            <a:r>
              <a:rPr lang="ru-RU" dirty="0" err="1"/>
              <a:t>Зиёдахон</a:t>
            </a:r>
            <a:r>
              <a:rPr lang="ru-RU" dirty="0"/>
              <a:t>	20	25	100	5		6								10	166				166	23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674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53" y="609601"/>
            <a:ext cx="11766175" cy="646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11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706" y="268941"/>
            <a:ext cx="11833411" cy="638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87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Экспертиза методического продукта через Республиканский учебно-методический  совет (РУМС)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1" y="94129"/>
            <a:ext cx="11752729" cy="73824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6541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Методические объединения учителей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11860305" cy="624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7032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553" y="255917"/>
            <a:ext cx="8596668" cy="6326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Методические достижение педагогов </a:t>
            </a:r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8" r="1779" b="3415"/>
          <a:stretch/>
        </p:blipFill>
        <p:spPr bwMode="auto">
          <a:xfrm rot="16200000">
            <a:off x="2253803" y="-412124"/>
            <a:ext cx="4919731" cy="7650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41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553" y="255917"/>
            <a:ext cx="8596668" cy="6326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Методические достижение педагогов </a:t>
            </a:r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" t="3243" r="3781" b="6148"/>
          <a:stretch/>
        </p:blipFill>
        <p:spPr bwMode="auto">
          <a:xfrm>
            <a:off x="1300662" y="975355"/>
            <a:ext cx="2819400" cy="2072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5147022" y="975358"/>
            <a:ext cx="3215083" cy="208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699" y="3381826"/>
            <a:ext cx="2338646" cy="3312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6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553" y="255917"/>
            <a:ext cx="8596668" cy="6326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Методические достижение педагогов </a:t>
            </a:r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 flipV="1">
            <a:off x="1163731" y="305117"/>
            <a:ext cx="2926715" cy="4470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0"/>
          <a:stretch/>
        </p:blipFill>
        <p:spPr bwMode="auto">
          <a:xfrm rot="16200000">
            <a:off x="5770271" y="2073028"/>
            <a:ext cx="3112857" cy="462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75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553" y="255917"/>
            <a:ext cx="8596668" cy="6326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Методические достижение педагогов </a:t>
            </a:r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21" t="1047" r="1749" b="2903"/>
          <a:stretch/>
        </p:blipFill>
        <p:spPr>
          <a:xfrm rot="16200000">
            <a:off x="3954514" y="3576350"/>
            <a:ext cx="2615207" cy="37611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b="2669"/>
          <a:stretch/>
        </p:blipFill>
        <p:spPr>
          <a:xfrm rot="16200000">
            <a:off x="1132916" y="681184"/>
            <a:ext cx="2652148" cy="39428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315" r="1971" b="4266"/>
          <a:stretch/>
        </p:blipFill>
        <p:spPr>
          <a:xfrm rot="16200000">
            <a:off x="5748464" y="642938"/>
            <a:ext cx="2638663" cy="403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9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553" y="255917"/>
            <a:ext cx="8596668" cy="6326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Методические достижение педагогов </a:t>
            </a:r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011" y="943428"/>
            <a:ext cx="3378246" cy="5312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" b="3781"/>
          <a:stretch/>
        </p:blipFill>
        <p:spPr bwMode="auto">
          <a:xfrm>
            <a:off x="1295331" y="1001484"/>
            <a:ext cx="3309400" cy="5196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516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436" y="165533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Научные работы педагогов</a:t>
            </a:r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317" b="2650"/>
          <a:stretch/>
        </p:blipFill>
        <p:spPr>
          <a:xfrm rot="16200000">
            <a:off x="1316241" y="749264"/>
            <a:ext cx="2683690" cy="35787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1" b="3332"/>
          <a:stretch/>
        </p:blipFill>
        <p:spPr>
          <a:xfrm>
            <a:off x="5064142" y="1138415"/>
            <a:ext cx="3778156" cy="27420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4145" t="3534" b="1950"/>
          <a:stretch/>
        </p:blipFill>
        <p:spPr>
          <a:xfrm>
            <a:off x="868718" y="3914596"/>
            <a:ext cx="3578733" cy="26493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t="19129" b="4603"/>
          <a:stretch/>
        </p:blipFill>
        <p:spPr>
          <a:xfrm>
            <a:off x="5302048" y="3964263"/>
            <a:ext cx="3639934" cy="254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84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234" y="216195"/>
            <a:ext cx="8596668" cy="6604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0099"/>
                </a:solidFill>
              </a:rPr>
              <a:t>Научные работы педагогов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062" b="3979"/>
          <a:stretch/>
        </p:blipFill>
        <p:spPr>
          <a:xfrm>
            <a:off x="905779" y="1131777"/>
            <a:ext cx="3822789" cy="53470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b="3473"/>
          <a:stretch/>
        </p:blipFill>
        <p:spPr>
          <a:xfrm>
            <a:off x="5096376" y="1131777"/>
            <a:ext cx="3728647" cy="531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1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564" y="307676"/>
            <a:ext cx="8596668" cy="55496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072" t="9345" r="4324" b="8277"/>
          <a:stretch/>
        </p:blipFill>
        <p:spPr>
          <a:xfrm rot="16200000">
            <a:off x="2383810" y="-830595"/>
            <a:ext cx="4942175" cy="888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2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180" y="247291"/>
            <a:ext cx="8596668" cy="589472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5343" t="7232" r="6627" b="9497"/>
          <a:stretch/>
        </p:blipFill>
        <p:spPr>
          <a:xfrm rot="16200000">
            <a:off x="1313554" y="614696"/>
            <a:ext cx="2289947" cy="3467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4520" t="10280" r="3716" b="8940"/>
          <a:stretch/>
        </p:blipFill>
        <p:spPr>
          <a:xfrm rot="16200000">
            <a:off x="5670567" y="635337"/>
            <a:ext cx="2305858" cy="34678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4676" t="9257" r="3316" b="10399"/>
          <a:stretch/>
        </p:blipFill>
        <p:spPr>
          <a:xfrm rot="16200000">
            <a:off x="1233484" y="3376956"/>
            <a:ext cx="2450089" cy="34678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13331" t="7839" r="2952" b="10627"/>
          <a:stretch/>
        </p:blipFill>
        <p:spPr>
          <a:xfrm rot="16200000">
            <a:off x="5573081" y="3376955"/>
            <a:ext cx="2500830" cy="346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90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1034867" y="371657"/>
            <a:ext cx="10699933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OLIY TA’LIM MUASSASASINING  </a:t>
            </a:r>
          </a:p>
          <a:p>
            <a:pPr algn="ctr"/>
            <a:endParaRPr lang="en-US" sz="2133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algn="ctr"/>
            <a:r>
              <a:rPr lang="en-US" sz="2133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HAMKORLIK YO’NALISHLARI</a:t>
            </a:r>
            <a:endParaRPr lang="ru-RU" sz="2133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08000" y="1498600"/>
            <a:ext cx="11430000" cy="501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n-US" sz="21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1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1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0510" indent="-19051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O’rta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maxsus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kasbiy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ta’lim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dasturlarining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bitiruvchilariga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o’zlashtirgan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modullari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to’plagan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kreditlari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ta’lim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tashkiloti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belgilangan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ballar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o’rtacha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qiymatidan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(GPA)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chiqib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bakalavriyatning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tegishli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bosqichida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o’qishini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davom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ettirishga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ruxsat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berish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marL="190510" indent="-19051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O’quv-uslubiy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yordam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ko’rsatish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90510" indent="-19051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Ta’lim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sifatini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oshirish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90510" indent="-19051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Moddiy-texnik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bazani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yaxshilashga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ko’maklashish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endParaRPr lang="ru-RU" sz="21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9722"/>
            <a:ext cx="3962400" cy="2218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173" y="177800"/>
            <a:ext cx="3505200" cy="211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0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0442" r="2212" b="14859"/>
          <a:stretch/>
        </p:blipFill>
        <p:spPr>
          <a:xfrm rot="16200000">
            <a:off x="-647700" y="876300"/>
            <a:ext cx="6680200" cy="5486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0" y="1092200"/>
            <a:ext cx="6350000" cy="4739943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4470401" y="83298"/>
            <a:ext cx="30479" cy="304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11349" r="2410" b="10737"/>
          <a:stretch/>
        </p:blipFill>
        <p:spPr>
          <a:xfrm rot="16200000">
            <a:off x="5676900" y="292099"/>
            <a:ext cx="6172200" cy="64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9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1" y="228600"/>
            <a:ext cx="4622799" cy="61819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29201" y="431800"/>
            <a:ext cx="7162800" cy="927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533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СОГЛАШЕНИЕ О СОТРУДНИЧЕСТВЕ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533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533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ОШСКИМ ГОСУДАРСТВЕННОМ УНИВЕРСИТЕТОМ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533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(КЫРГЫЗСТАН, ОШ)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533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«ПОЛИТЕХНИКУМ №1  АСАКИНСКОГО РАЙОНА МИНИСТЕРСТВЕ ВЫСШЕГО ОБРАЗОВАНИЯ, НАУКИ  И  ИННОВАЦИИ  РЕСПУБЛИКИ УЗБЕКИСТАН»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r>
              <a:rPr lang="ru-RU" sz="106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Дата: ______________ 2025 г.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Ошский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государственный университет в лице ректора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Кожобекова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Кудайберди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Гапаралиевича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действующего  на основании Устава, с одной стороны и Политехникум №1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Асакинкого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 в лице директора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Эргашева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Ахмадбек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Якубжановича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действующего на основании Устава, с другой стороны, совместно именуемые «Сторонами», и каждый по отдельности «Сторона» в целях установления и развития плодотворного сотрудничества, основанного на принципах уважения, взаимного выгоды и эффективности, заключили настоящее Соглашение о сотрудничестве(далее «Соглашение») о нижеследующем:  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.Предмет соглашения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1.1.Предметом Соглашения является сотрудничество Сторон в сфере высшего и среднего специального образования, науки и инноваций.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1.2.Настоящее Соглашение определяет основные направления сотрудничества Сторон, является основой для разработки и реализации совместных образовательных, научно-исследовательских, инновационных проектов.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1.3.Стороны договорились, что деятельность Сторон в рамках Соглашения осуществляется без образования совместного имущества и на безвозмездной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основе.А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реализация конкретных совместных проектов будет осуществляться на основе заключаемых самостоятельных договоров.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1.4.Настоящее Соглашение не налагает на Стороны каких-либо финансовых и имущественных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обязательств.Дальнейшее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развитие взаимоотношений Сторон будет регламентировано отдельными договорами.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533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2.Направления сотрудничества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2.1.Для обеспечения сотрудничества Стороны, при наличии необходимых условий, договариваются оказывать содействия друг другу  по следующим направлениям: 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обмен информацией и оказание друг другу содействия в научно-методическом обеспечении научной и образовательной деятельности;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предоставление возможности стажировки преподавателям политехникума в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Ошском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государственном университете;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-организация приёма в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Ошский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государственный университет выпускников   политехникума;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-оказание методической помощи политехникуму по научному публикацию;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-оказание методической помощи политехникуму по разработке учебных программ;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-организовать проведению педагогическую практику студентов университета в политехникуме.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533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2.2.Направления сотрудничества, отраженные в настоящем Соглашении, строятся на основе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взаимовыгодности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целесообразности применения для каждой из Сторон.</a:t>
            </a:r>
            <a:endParaRPr lang="ru-RU" sz="93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18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3600" y="584200"/>
            <a:ext cx="513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Hamkorlik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usullari</a:t>
            </a:r>
            <a:endParaRPr lang="en-US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2400" y="1701800"/>
            <a:ext cx="86868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*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Amaliyot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stajirovkalar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Seminarlar,treninglar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masterklasslar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Tadqiqot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innovatsiyalar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sohasidagi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hamkorlik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Texnikumda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OTM professor-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o’qituvchilari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mashg’ulotlar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o’tish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*OTM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kafedralari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filiallarini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tashkil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*OTM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moddiy-texnika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bazasidan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foydalanish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Xalqaro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ta’lim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tashkilotlari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hamkorlik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yordam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O’quv-uslubiy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ta’minotga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yordam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berish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boshqalar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…..</a:t>
            </a:r>
          </a:p>
          <a:p>
            <a:pPr lvl="0" algn="just"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lvl="0" algn="just"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85761"/>
            <a:ext cx="3759200" cy="2684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081" y="482601"/>
            <a:ext cx="3810000" cy="268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1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3852" y="203399"/>
            <a:ext cx="16259704" cy="1219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6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777" y="178788"/>
            <a:ext cx="9754445" cy="6500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177" y="331188"/>
            <a:ext cx="9754445" cy="6500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3" y="514350"/>
            <a:ext cx="11901487" cy="646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334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777" y="178788"/>
            <a:ext cx="9754445" cy="65004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28614"/>
            <a:ext cx="12192000" cy="650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593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3852" y="-2668389"/>
            <a:ext cx="16259704" cy="1219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895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13193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264</TotalTime>
  <Words>974</Words>
  <Application>Microsoft Office PowerPoint</Application>
  <PresentationFormat>Широкоэкранный</PresentationFormat>
  <Paragraphs>185</Paragraphs>
  <Slides>34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Arial</vt:lpstr>
      <vt:lpstr>Calibri</vt:lpstr>
      <vt:lpstr>Georgia</vt:lpstr>
      <vt:lpstr>Times New Roman</vt:lpstr>
      <vt:lpstr>Trebuchet MS</vt:lpstr>
      <vt:lpstr>Wingdings</vt:lpstr>
      <vt:lpstr>Wingdings 3</vt:lpstr>
      <vt:lpstr>Аспект</vt:lpstr>
      <vt:lpstr>«Организация методической работы в учреждениях профессионально-технического и среднего специального образования: актуальные аспекты и приоритетные направления»  </vt:lpstr>
      <vt:lpstr>      </vt:lpstr>
      <vt:lpstr>Презентация PowerPoint</vt:lpstr>
      <vt:lpstr>Презентация PowerPoint</vt:lpstr>
      <vt:lpstr>Положение о Методическом совете образовательных учреждений </vt:lpstr>
      <vt:lpstr>II. Основные задачи совета </vt:lpstr>
      <vt:lpstr>Презентация PowerPoint</vt:lpstr>
      <vt:lpstr>III. Основные направления деятельности Методического совета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Методические достижение педагогов </vt:lpstr>
      <vt:lpstr>Методические достижение педагогов </vt:lpstr>
      <vt:lpstr>Методические достижение педагогов </vt:lpstr>
      <vt:lpstr>Методические достижение педагогов </vt:lpstr>
      <vt:lpstr>Методические достижение педагогов </vt:lpstr>
      <vt:lpstr>Научные работы педагогов</vt:lpstr>
      <vt:lpstr>Научные работы педагогов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Положение о Методическом совете образовательных учреждений</dc:title>
  <dc:creator>User</dc:creator>
  <cp:lastModifiedBy>Admin</cp:lastModifiedBy>
  <cp:revision>34</cp:revision>
  <dcterms:created xsi:type="dcterms:W3CDTF">2025-11-28T10:34:19Z</dcterms:created>
  <dcterms:modified xsi:type="dcterms:W3CDTF">2025-12-08T15:16:53Z</dcterms:modified>
</cp:coreProperties>
</file>